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7784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1788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318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10410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948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9857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98978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5782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5812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3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9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8334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4904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029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98610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30270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83120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9079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DEA2CF1-0EB2-4673-802D-3371233E4A77}" type="datetime2">
              <a:rPr lang="en-US" smtClean="0"/>
              <a:t>Monday, January 15,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28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o-das.cz/" TargetMode="External"/><Relationship Id="rId3" Type="http://schemas.openxmlformats.org/officeDocument/2006/relationships/hyperlink" Target="https://www.facebook.com/jednotneprijimacky/?fref=ts" TargetMode="External"/><Relationship Id="rId7" Type="http://schemas.openxmlformats.org/officeDocument/2006/relationships/hyperlink" Target="https://www.msmt.cz/vzdelavani/stredni-vzdelavani/prijimani-na-stredni-skoly-a-konzervatore" TargetMode="External"/><Relationship Id="rId2" Type="http://schemas.openxmlformats.org/officeDocument/2006/relationships/hyperlink" Target="https://www.edu.cz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prijimacky.cermat.cz/" TargetMode="External"/><Relationship Id="rId5" Type="http://schemas.openxmlformats.org/officeDocument/2006/relationships/hyperlink" Target="https://www.prihlaskynastredni.cz/" TargetMode="External"/><Relationship Id="rId4" Type="http://schemas.openxmlformats.org/officeDocument/2006/relationships/hyperlink" Target="https://prijimacky.cermat.cz/kontakt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rmat.cz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lasskolstvi.cz/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40FCD49-2060-48B9-8212-8A5F1DF47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DA70F40A-D18F-4F05-A106-6D2CB24DC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Pero umístěné nad řádkem podpisu">
            <a:extLst>
              <a:ext uri="{FF2B5EF4-FFF2-40B4-BE49-F238E27FC236}">
                <a16:creationId xmlns:a16="http://schemas.microsoft.com/office/drawing/2014/main" id="{7FDFF7FB-7F21-5600-E0C8-9C22378BF0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3A45DCD-B5FB-4A86-88D2-91088C7FF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4F898A7-06DF-C5F6-3E64-3A0144F65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493" y="1263839"/>
            <a:ext cx="9117013" cy="3680790"/>
          </a:xfrm>
        </p:spPr>
        <p:txBody>
          <a:bodyPr>
            <a:noAutofit/>
          </a:bodyPr>
          <a:lstStyle/>
          <a:p>
            <a:r>
              <a:rPr lang="cs-CZ" sz="6600" b="1" dirty="0">
                <a:solidFill>
                  <a:schemeClr val="accent1">
                    <a:lumMod val="75000"/>
                  </a:schemeClr>
                </a:solidFill>
              </a:rPr>
              <a:t>JEDNOTNÁ PŘIJÍMACÍ ZKOUŠKA</a:t>
            </a:r>
            <a:br>
              <a:rPr lang="cs-CZ" sz="6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6600" b="1" dirty="0">
                <a:solidFill>
                  <a:schemeClr val="accent1">
                    <a:lumMod val="75000"/>
                  </a:schemeClr>
                </a:solidFill>
              </a:rPr>
              <a:t>(JPZ)</a:t>
            </a:r>
          </a:p>
        </p:txBody>
      </p:sp>
    </p:spTree>
    <p:extLst>
      <p:ext uri="{BB962C8B-B14F-4D97-AF65-F5344CB8AC3E}">
        <p14:creationId xmlns:p14="http://schemas.microsoft.com/office/powerpoint/2010/main" val="237872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EF2B7-E283-33AC-52BE-0CBACA421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70873"/>
            <a:ext cx="10364451" cy="1596177"/>
          </a:xfrm>
        </p:spPr>
        <p:txBody>
          <a:bodyPr/>
          <a:lstStyle/>
          <a:p>
            <a:r>
              <a:rPr lang="cs-CZ" dirty="0"/>
              <a:t>ZDROJE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BF8F2-BB1B-67F5-C62A-3C9055814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767050"/>
            <a:ext cx="11397672" cy="4920077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hlinkClick r:id="rId2" tooltip="Nové okn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webový portál edu.cz</a:t>
            </a:r>
            <a:endParaRPr lang="cs-CZ" b="0" i="0" dirty="0"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hlinkClick r:id="rId3" tooltip="nové okn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facebookový profil Jednotné přijímačky</a:t>
            </a:r>
            <a:endParaRPr lang="cs-CZ" b="0" i="0" dirty="0"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informační linka Centra pro zjišťování výsledků vzdělávání</a:t>
            </a:r>
            <a:endParaRPr lang="cs-CZ" b="0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r>
              <a:rPr lang="cs-CZ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https://www.prihlaskynastredni.cz/</a:t>
            </a:r>
            <a:endParaRPr lang="cs-CZ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cs-CZ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https://prijimacky.cermat.cz/</a:t>
            </a:r>
            <a:endParaRPr lang="cs-CZ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cs-CZ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https://www.msmt.cz/vzdelavani/stredni-vzdelavani/prijimani-na-stredni-skoly-a-konzervatore</a:t>
            </a:r>
            <a:endParaRPr lang="cs-CZ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cs-CZ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https://www.to-das.cz/</a:t>
            </a:r>
            <a:endParaRPr lang="cs-CZ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111111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1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D24BE-3F1F-1BF2-5C42-ED79E61C8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cs-CZ" sz="4400" dirty="0"/>
              <a:t>přijímací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1C042A-BF05-E2DB-A979-F4F32A930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99" y="1387475"/>
            <a:ext cx="11785600" cy="5327361"/>
          </a:xfrm>
        </p:spPr>
        <p:txBody>
          <a:bodyPr>
            <a:normAutofit lnSpcReduction="10000"/>
          </a:bodyPr>
          <a:lstStyle/>
          <a:p>
            <a:r>
              <a:rPr lang="cs-CZ" cap="none" dirty="0"/>
              <a:t>konečná kritéria jednotlivých škol budou zveřejněna do 31. ledna 2024</a:t>
            </a:r>
          </a:p>
          <a:p>
            <a:r>
              <a:rPr lang="cs-CZ" cap="none" dirty="0"/>
              <a:t>povinná součást prvního kola přijímacího řízení do všech maturitních oborů je jednotná přijímací zkouška</a:t>
            </a:r>
          </a:p>
          <a:p>
            <a:r>
              <a:rPr lang="cs-CZ" cap="none" dirty="0"/>
              <a:t>zadání testů a jejich distribuci zajišťuje </a:t>
            </a:r>
            <a:r>
              <a:rPr lang="cs-CZ" b="1" cap="none" dirty="0"/>
              <a:t>společnost CERMAT </a:t>
            </a:r>
            <a:r>
              <a:rPr lang="cs-CZ" cap="none" dirty="0"/>
              <a:t>- </a:t>
            </a:r>
            <a:r>
              <a:rPr lang="cs-CZ" cap="none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centrum pro zjišťování výsledků vzdělávání (cermat.cz)</a:t>
            </a:r>
            <a:r>
              <a:rPr lang="cs-CZ" cap="non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cap="none" dirty="0"/>
              <a:t>-&gt; jsou zde k dispozici informace k JPZ a testy z minulých let</a:t>
            </a:r>
          </a:p>
          <a:p>
            <a:r>
              <a:rPr lang="cs-CZ" b="1" cap="none" dirty="0"/>
              <a:t>systém DIPSY </a:t>
            </a:r>
            <a:r>
              <a:rPr lang="cs-CZ" cap="none" dirty="0"/>
              <a:t>= Informační systém pro přijímací řízení -&gt; připravuje spol. CERMAT, </a:t>
            </a:r>
            <a:r>
              <a:rPr lang="cs-CZ" b="1" cap="none" dirty="0"/>
              <a:t>přístupný od 1. února 2024</a:t>
            </a:r>
          </a:p>
          <a:p>
            <a:r>
              <a:rPr lang="cs-CZ" cap="none" dirty="0"/>
              <a:t>každá škola má právo požadovat i splnění dalších podmínek – např.:</a:t>
            </a:r>
          </a:p>
          <a:p>
            <a:pPr marL="0" indent="0">
              <a:buNone/>
            </a:pPr>
            <a:r>
              <a:rPr lang="cs-CZ" cap="none" dirty="0"/>
              <a:t>	a) školní přijímací zkoušky -&gt; např. všeobecný test, test obecných studijních předpokladů, test z AJ, 	motivační pohovor</a:t>
            </a:r>
          </a:p>
          <a:p>
            <a:pPr marL="0" indent="0">
              <a:buNone/>
            </a:pPr>
            <a:r>
              <a:rPr lang="cs-CZ" cap="none" dirty="0"/>
              <a:t>	b) obdoba „talentové zkoušky“ -&gt; např. TV, HV, VV</a:t>
            </a:r>
          </a:p>
          <a:p>
            <a:r>
              <a:rPr lang="cs-CZ" cap="none" dirty="0"/>
              <a:t>přihlédnutí k </a:t>
            </a:r>
            <a:r>
              <a:rPr lang="cs-CZ" b="1" cap="none" dirty="0"/>
              <a:t>hodnocení na vysvědčení </a:t>
            </a:r>
            <a:r>
              <a:rPr lang="cs-CZ" cap="none" dirty="0"/>
              <a:t>z 8. a 9. roč. již </a:t>
            </a:r>
            <a:r>
              <a:rPr lang="cs-CZ" b="1" cap="none" dirty="0"/>
              <a:t>není pro školy povinné</a:t>
            </a:r>
            <a:r>
              <a:rPr lang="cs-CZ" cap="none" dirty="0"/>
              <a:t>, pokud ale škola toto kritérium má, je potřeba známky dodat na speciálním formuláři, který vystaví naše škola </a:t>
            </a:r>
          </a:p>
          <a:p>
            <a:r>
              <a:rPr lang="cs-CZ" cap="none" dirty="0"/>
              <a:t>škola může požadovat lékařský posudek o zdravotní způsobilosti</a:t>
            </a:r>
          </a:p>
          <a:p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81997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EF2B7-E283-33AC-52BE-0CBACA421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70873"/>
            <a:ext cx="10364451" cy="1596177"/>
          </a:xfrm>
        </p:spPr>
        <p:txBody>
          <a:bodyPr/>
          <a:lstStyle/>
          <a:p>
            <a:r>
              <a:rPr lang="cs-CZ" dirty="0"/>
              <a:t>přihláška</a:t>
            </a:r>
            <a:br>
              <a:rPr lang="cs-CZ" dirty="0"/>
            </a:br>
            <a:r>
              <a:rPr lang="cs-CZ" dirty="0"/>
              <a:t>1. </a:t>
            </a:r>
            <a:r>
              <a:rPr lang="cs-CZ" cap="none" dirty="0"/>
              <a:t>kolo JPZ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BF8F2-BB1B-67F5-C62A-3C9055814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767050"/>
            <a:ext cx="11397672" cy="4920077"/>
          </a:xfrm>
        </p:spPr>
        <p:txBody>
          <a:bodyPr>
            <a:normAutofit lnSpcReduction="10000"/>
          </a:bodyPr>
          <a:lstStyle/>
          <a:p>
            <a:r>
              <a:rPr lang="cs-CZ" b="1" cap="none" dirty="0"/>
              <a:t>podání přihlášky od 1. února do 20. února 2024</a:t>
            </a:r>
          </a:p>
          <a:p>
            <a:r>
              <a:rPr lang="cs-CZ" cap="none" dirty="0"/>
              <a:t>přihláška až na 3 střední školy nebo 3 učební obory -&gt; pokud zvolíte 3x učební obor, nemůžete již v dalších kolech podat přihlášku na SŠ s maturitou</a:t>
            </a:r>
          </a:p>
          <a:p>
            <a:r>
              <a:rPr lang="cs-CZ" b="1" cap="none" dirty="0"/>
              <a:t>podání:</a:t>
            </a:r>
          </a:p>
          <a:p>
            <a:pPr marL="0" indent="0">
              <a:buNone/>
            </a:pPr>
            <a:r>
              <a:rPr lang="cs-CZ" cap="none" dirty="0"/>
              <a:t>	a) elektronicky v systému DIPSY (s ověřenou identitou - Mobilní klíč eGovernmentu nebo Bankovní 	identita) -&gt; nejvýhodnější </a:t>
            </a:r>
          </a:p>
          <a:p>
            <a:pPr marL="0" indent="0">
              <a:buNone/>
            </a:pPr>
            <a:r>
              <a:rPr lang="cs-CZ" cap="none" dirty="0"/>
              <a:t>	b) zjednodušená papírová přihláška vytištěná z online systému</a:t>
            </a:r>
          </a:p>
          <a:p>
            <a:pPr marL="0" indent="0">
              <a:buNone/>
            </a:pPr>
            <a:r>
              <a:rPr lang="cs-CZ" cap="none" dirty="0"/>
              <a:t>	c) vyplněný tiskopis s přílohami</a:t>
            </a:r>
          </a:p>
          <a:p>
            <a:r>
              <a:rPr lang="cs-CZ" cap="none" dirty="0"/>
              <a:t>na přihlášce se závazně zvolí </a:t>
            </a:r>
            <a:r>
              <a:rPr lang="cs-CZ" b="1" cap="none" dirty="0"/>
              <a:t>pořadí škol dle priority</a:t>
            </a:r>
          </a:p>
          <a:p>
            <a:r>
              <a:rPr lang="cs-CZ" cap="none" dirty="0"/>
              <a:t>výsledky budou zveřejněny 15. května 2024 -&gt; při elektronickém podání přihlášky uvidí i uchazeč</a:t>
            </a:r>
          </a:p>
          <a:p>
            <a:r>
              <a:rPr lang="cs-CZ" cap="none" dirty="0"/>
              <a:t>odvolání proti nepřijetí nemá již význam podávat</a:t>
            </a:r>
          </a:p>
        </p:txBody>
      </p:sp>
    </p:spTree>
    <p:extLst>
      <p:ext uri="{BB962C8B-B14F-4D97-AF65-F5344CB8AC3E}">
        <p14:creationId xmlns:p14="http://schemas.microsoft.com/office/powerpoint/2010/main" val="260793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0C53D-B694-5341-43E1-C70FDF615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36" y="147462"/>
            <a:ext cx="10364451" cy="1596177"/>
          </a:xfrm>
        </p:spPr>
        <p:txBody>
          <a:bodyPr/>
          <a:lstStyle/>
          <a:p>
            <a:r>
              <a:rPr lang="cs-CZ" dirty="0"/>
              <a:t>pořadí škol dle priority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F6858-DDC8-ECF7-C8B0-4BBB060C5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73" y="1886987"/>
            <a:ext cx="11425381" cy="4753958"/>
          </a:xfrm>
        </p:spPr>
        <p:txBody>
          <a:bodyPr>
            <a:normAutofit/>
          </a:bodyPr>
          <a:lstStyle/>
          <a:p>
            <a:r>
              <a:rPr lang="cs-CZ" cap="none" dirty="0"/>
              <a:t>počet přihlášených a přijatých v minulých letech –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Vysoké školy, střední školy, ZŠ a jazykové školy v celé ČR | AtlasŠkolství.cz (atlasskolstvi.cz)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cap="none" dirty="0"/>
              <a:t>doporučujeme:</a:t>
            </a:r>
          </a:p>
          <a:p>
            <a:pPr lvl="1"/>
            <a:r>
              <a:rPr lang="cs-CZ" sz="2000" cap="none" dirty="0"/>
              <a:t>nedávat tři velmi žádané školy</a:t>
            </a:r>
          </a:p>
          <a:p>
            <a:pPr lvl="1"/>
            <a:r>
              <a:rPr lang="cs-CZ" sz="2000" cap="none" dirty="0"/>
              <a:t>seřadit školy v následujícím pořadí: 1. vysněná škola, 2. obdobný obor s vyšší šancí na přijetí, 3. jistota (nemusí jít nutně o SOU)</a:t>
            </a:r>
          </a:p>
          <a:p>
            <a:r>
              <a:rPr lang="cs-CZ" cap="none" dirty="0"/>
              <a:t>pořadí škol je na všech 3 přihláškách shodné</a:t>
            </a:r>
          </a:p>
          <a:p>
            <a:r>
              <a:rPr lang="cs-CZ" cap="none" dirty="0"/>
              <a:t>pokud se vzdáte přijetí na školu, kam jste byli přijati v 1. kole, vzdáte se všech škol z tohoto seznamu a musíte podávat přihlášku v 2. kole znovu</a:t>
            </a:r>
          </a:p>
          <a:p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19556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0C53D-B694-5341-43E1-C70FDF615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36" y="147462"/>
            <a:ext cx="10364451" cy="1596177"/>
          </a:xfrm>
        </p:spPr>
        <p:txBody>
          <a:bodyPr/>
          <a:lstStyle/>
          <a:p>
            <a:r>
              <a:rPr lang="cs-CZ" dirty="0"/>
              <a:t>termíny konání </a:t>
            </a:r>
            <a:r>
              <a:rPr lang="cs-CZ" dirty="0" err="1"/>
              <a:t>jpz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F6858-DDC8-ECF7-C8B0-4BBB060C5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400" y="1886987"/>
            <a:ext cx="10728325" cy="3227375"/>
          </a:xfrm>
        </p:spPr>
        <p:txBody>
          <a:bodyPr>
            <a:normAutofit/>
          </a:bodyPr>
          <a:lstStyle/>
          <a:p>
            <a:r>
              <a:rPr lang="cs-CZ" b="1" cap="none" dirty="0"/>
              <a:t>1. řádný termín – 12. dubna 2024</a:t>
            </a:r>
          </a:p>
          <a:p>
            <a:r>
              <a:rPr lang="cs-CZ" b="1" cap="none" dirty="0"/>
              <a:t>2. řádný termín – 15. dubna 2024</a:t>
            </a:r>
          </a:p>
          <a:p>
            <a:r>
              <a:rPr lang="cs-CZ" cap="none" dirty="0"/>
              <a:t>pokud se žák hlásí jen na jeden obor s maturitou, účastní se i on obou termínů JPZ</a:t>
            </a:r>
          </a:p>
          <a:p>
            <a:r>
              <a:rPr lang="cs-CZ" cap="none" dirty="0"/>
              <a:t>pokud se žák nemůže zúčastnit řádného termínu, je nutná omluva řediteli školy</a:t>
            </a:r>
          </a:p>
          <a:p>
            <a:r>
              <a:rPr lang="cs-CZ" cap="none" dirty="0"/>
              <a:t>1. náhradní termín – 29. dubna 2024</a:t>
            </a:r>
          </a:p>
          <a:p>
            <a:r>
              <a:rPr lang="cs-CZ" cap="none" dirty="0"/>
              <a:t>2. náhradní termín – 30. dubna 2024</a:t>
            </a:r>
          </a:p>
          <a:p>
            <a:endParaRPr lang="cs-CZ" cap="none" dirty="0"/>
          </a:p>
          <a:p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261760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0C53D-B694-5341-43E1-C70FDF615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36" y="147462"/>
            <a:ext cx="10364451" cy="1596177"/>
          </a:xfrm>
        </p:spPr>
        <p:txBody>
          <a:bodyPr/>
          <a:lstStyle/>
          <a:p>
            <a:r>
              <a:rPr lang="cs-CZ" dirty="0"/>
              <a:t>testy </a:t>
            </a:r>
            <a:r>
              <a:rPr lang="cs-CZ" dirty="0" err="1"/>
              <a:t>cermat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F6858-DDC8-ECF7-C8B0-4BBB060C5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400" y="1886987"/>
            <a:ext cx="10964000" cy="4971013"/>
          </a:xfrm>
        </p:spPr>
        <p:txBody>
          <a:bodyPr>
            <a:normAutofit/>
          </a:bodyPr>
          <a:lstStyle/>
          <a:p>
            <a:r>
              <a:rPr lang="cs-CZ" cap="none" dirty="0"/>
              <a:t>ČJ – 60 minut</a:t>
            </a:r>
          </a:p>
          <a:p>
            <a:r>
              <a:rPr lang="cs-CZ" cap="none" dirty="0"/>
              <a:t>M – 70 minut</a:t>
            </a:r>
          </a:p>
          <a:p>
            <a:r>
              <a:rPr lang="cs-CZ" cap="none" dirty="0"/>
              <a:t>max. počet bodů ČJ = 50, M = 50</a:t>
            </a:r>
          </a:p>
          <a:p>
            <a:r>
              <a:rPr lang="cs-CZ" cap="none" dirty="0"/>
              <a:t>výpočet bodů -&gt; vždy lepší výsledek z daného předmětu se počítá (např. 1. termín JPZ – ČJ 35 bodů, M 26 bodů; 2. termín JPZ – ČJ 24 bodů, M 38 bodů -&gt; celkový výsledek: ČJ 35 bodů + M 38 bodů = 73 bodů) </a:t>
            </a:r>
          </a:p>
          <a:p>
            <a:endParaRPr lang="cs-CZ" cap="none" dirty="0"/>
          </a:p>
          <a:p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04217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EF2B7-E283-33AC-52BE-0CBACA421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70873"/>
            <a:ext cx="10364451" cy="1596177"/>
          </a:xfrm>
        </p:spPr>
        <p:txBody>
          <a:bodyPr/>
          <a:lstStyle/>
          <a:p>
            <a:r>
              <a:rPr lang="cs-CZ" dirty="0"/>
              <a:t>přihláška</a:t>
            </a:r>
            <a:br>
              <a:rPr lang="cs-CZ" dirty="0"/>
            </a:br>
            <a:r>
              <a:rPr lang="cs-CZ" dirty="0"/>
              <a:t>2. </a:t>
            </a:r>
            <a:r>
              <a:rPr lang="cs-CZ" cap="none" dirty="0"/>
              <a:t>kolo JPZ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BF8F2-BB1B-67F5-C62A-3C9055814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767050"/>
            <a:ext cx="11397672" cy="4920077"/>
          </a:xfrm>
        </p:spPr>
        <p:txBody>
          <a:bodyPr>
            <a:normAutofit/>
          </a:bodyPr>
          <a:lstStyle/>
          <a:p>
            <a:r>
              <a:rPr lang="cs-CZ" cap="none" dirty="0"/>
              <a:t>stejný systém -&gt; opět přihláška podle priority na 3 školy, na kterých budou volná místa</a:t>
            </a:r>
          </a:p>
          <a:p>
            <a:r>
              <a:rPr lang="cs-CZ" cap="none" dirty="0"/>
              <a:t>kritéria přijetí budou zveřejněna do 20. května 2024 (ve škole, v DIPSY, na webu školy)</a:t>
            </a:r>
          </a:p>
          <a:p>
            <a:r>
              <a:rPr lang="cs-CZ" cap="none" dirty="0"/>
              <a:t>přihláška se podává do 24. května 2024</a:t>
            </a:r>
          </a:p>
          <a:p>
            <a:r>
              <a:rPr lang="cs-CZ" cap="none" dirty="0"/>
              <a:t>bez JPZ -&gt; počítají se výsledky z 1. kola</a:t>
            </a:r>
          </a:p>
          <a:p>
            <a:r>
              <a:rPr lang="cs-CZ" cap="none" dirty="0"/>
              <a:t>od 8. do 12. června 2024 se konají školní přijímací zkoušky</a:t>
            </a:r>
          </a:p>
        </p:txBody>
      </p:sp>
    </p:spTree>
    <p:extLst>
      <p:ext uri="{BB962C8B-B14F-4D97-AF65-F5344CB8AC3E}">
        <p14:creationId xmlns:p14="http://schemas.microsoft.com/office/powerpoint/2010/main" val="1817584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EF2B7-E283-33AC-52BE-0CBACA421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70873"/>
            <a:ext cx="10364451" cy="1596177"/>
          </a:xfrm>
        </p:spPr>
        <p:txBody>
          <a:bodyPr/>
          <a:lstStyle/>
          <a:p>
            <a:r>
              <a:rPr lang="cs-CZ" dirty="0"/>
              <a:t>přihláška</a:t>
            </a:r>
            <a:br>
              <a:rPr lang="cs-CZ" dirty="0"/>
            </a:br>
            <a:r>
              <a:rPr lang="cs-CZ" dirty="0"/>
              <a:t>3. </a:t>
            </a:r>
            <a:r>
              <a:rPr lang="cs-CZ" cap="none" dirty="0"/>
              <a:t>kolo JPZ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BF8F2-BB1B-67F5-C62A-3C9055814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767050"/>
            <a:ext cx="11397672" cy="4920077"/>
          </a:xfrm>
        </p:spPr>
        <p:txBody>
          <a:bodyPr>
            <a:normAutofit/>
          </a:bodyPr>
          <a:lstStyle/>
          <a:p>
            <a:r>
              <a:rPr lang="cs-CZ" cap="none" dirty="0"/>
              <a:t>termíny a způsob konání jsou zcela na libovůli škol</a:t>
            </a:r>
          </a:p>
          <a:p>
            <a:r>
              <a:rPr lang="cs-CZ" cap="none" dirty="0"/>
              <a:t>libovolný počet přihlášek</a:t>
            </a:r>
          </a:p>
          <a:p>
            <a:r>
              <a:rPr lang="cs-CZ" cap="none" dirty="0"/>
              <a:t>na jedné přihlášce jedna škola</a:t>
            </a:r>
          </a:p>
          <a:p>
            <a:r>
              <a:rPr lang="cs-CZ" cap="none" dirty="0"/>
              <a:t>podává se pouze tiskopisem -&gt; osobní doručení do školy, poštou, datovou schránkou</a:t>
            </a:r>
          </a:p>
        </p:txBody>
      </p:sp>
    </p:spTree>
    <p:extLst>
      <p:ext uri="{BB962C8B-B14F-4D97-AF65-F5344CB8AC3E}">
        <p14:creationId xmlns:p14="http://schemas.microsoft.com/office/powerpoint/2010/main" val="1083921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EF2B7-E283-33AC-52BE-0CBACA421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70873"/>
            <a:ext cx="10364451" cy="1596177"/>
          </a:xfrm>
        </p:spPr>
        <p:txBody>
          <a:bodyPr/>
          <a:lstStyle/>
          <a:p>
            <a:r>
              <a:rPr lang="cs-CZ" dirty="0"/>
              <a:t>DALŠÍ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BF8F2-BB1B-67F5-C62A-3C9055814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767050"/>
            <a:ext cx="11397672" cy="4920077"/>
          </a:xfrm>
        </p:spPr>
        <p:txBody>
          <a:bodyPr>
            <a:normAutofit/>
          </a:bodyPr>
          <a:lstStyle/>
          <a:p>
            <a:r>
              <a:rPr lang="cs-CZ" b="1" cap="none" dirty="0"/>
              <a:t>místo</a:t>
            </a:r>
            <a:r>
              <a:rPr lang="cs-CZ" cap="none" dirty="0"/>
              <a:t> určení </a:t>
            </a:r>
            <a:r>
              <a:rPr lang="cs-CZ" b="1" cap="none" dirty="0"/>
              <a:t>skládání zkoušky bude</a:t>
            </a:r>
            <a:r>
              <a:rPr lang="cs-CZ" cap="none" dirty="0"/>
              <a:t> uchazečům </a:t>
            </a:r>
            <a:r>
              <a:rPr lang="cs-CZ" b="1" cap="none" dirty="0"/>
              <a:t>určeno</a:t>
            </a:r>
            <a:r>
              <a:rPr lang="cs-CZ" cap="none" dirty="0"/>
              <a:t> -&gt; informace obdržíte v pozvánce k JPZ</a:t>
            </a:r>
          </a:p>
          <a:p>
            <a:r>
              <a:rPr lang="cs-CZ" cap="none" dirty="0"/>
              <a:t>výsledky nebudou uchazečům zasílány</a:t>
            </a:r>
          </a:p>
          <a:p>
            <a:r>
              <a:rPr lang="cs-CZ" cap="none" dirty="0"/>
              <a:t>nejsou zápisové lístky</a:t>
            </a:r>
          </a:p>
          <a:p>
            <a:r>
              <a:rPr lang="cs-CZ" b="1" cap="none" dirty="0"/>
              <a:t>uchazeči se speciálními vzdělávacími potřebami </a:t>
            </a:r>
            <a:r>
              <a:rPr lang="cs-CZ" cap="none" dirty="0"/>
              <a:t>odevzdají společně s přihláškou doporučení školského poradenského zařízení</a:t>
            </a:r>
          </a:p>
        </p:txBody>
      </p:sp>
    </p:spTree>
    <p:extLst>
      <p:ext uri="{BB962C8B-B14F-4D97-AF65-F5344CB8AC3E}">
        <p14:creationId xmlns:p14="http://schemas.microsoft.com/office/powerpoint/2010/main" val="2928299894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116</TotalTime>
  <Words>759</Words>
  <Application>Microsoft Office PowerPoint</Application>
  <PresentationFormat>Širokoúhlá obrazovka</PresentationFormat>
  <Paragraphs>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Roboto</vt:lpstr>
      <vt:lpstr>Tw Cen MT</vt:lpstr>
      <vt:lpstr>Kapka</vt:lpstr>
      <vt:lpstr>JEDNOTNÁ PŘIJÍMACÍ ZKOUŠKA (JPZ)</vt:lpstr>
      <vt:lpstr>přijímací řízení</vt:lpstr>
      <vt:lpstr>přihláška 1. kolo JPZ</vt:lpstr>
      <vt:lpstr>pořadí škol dle priority</vt:lpstr>
      <vt:lpstr>termíny konání jpz</vt:lpstr>
      <vt:lpstr>testy cermat</vt:lpstr>
      <vt:lpstr>přihláška 2. kolo JPZ</vt:lpstr>
      <vt:lpstr>přihláška 3. kolo JPZ</vt:lpstr>
      <vt:lpstr>DALŠÍ INFORMACE</vt:lpstr>
      <vt:lpstr>ZDROJE INFORMACÍ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JEDNOTNÁ PŘIJÍMACÍ ZKOUŠKA (JPZ)</dc:title>
  <dc:creator>Edita Saifrtová</dc:creator>
  <cp:lastModifiedBy>Edita Saifrtová</cp:lastModifiedBy>
  <cp:revision>5</cp:revision>
  <dcterms:created xsi:type="dcterms:W3CDTF">2024-01-14T19:13:59Z</dcterms:created>
  <dcterms:modified xsi:type="dcterms:W3CDTF">2024-01-15T16:30:52Z</dcterms:modified>
</cp:coreProperties>
</file>