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2" r:id="rId3"/>
    <p:sldId id="260" r:id="rId4"/>
    <p:sldId id="263" r:id="rId5"/>
    <p:sldId id="278" r:id="rId6"/>
    <p:sldId id="264" r:id="rId7"/>
    <p:sldId id="282" r:id="rId8"/>
    <p:sldId id="283" r:id="rId9"/>
    <p:sldId id="281" r:id="rId10"/>
    <p:sldId id="269" r:id="rId11"/>
    <p:sldId id="279" r:id="rId12"/>
    <p:sldId id="270" r:id="rId13"/>
    <p:sldId id="277" r:id="rId14"/>
    <p:sldId id="284" r:id="rId15"/>
    <p:sldId id="285" r:id="rId16"/>
    <p:sldId id="267" r:id="rId17"/>
    <p:sldId id="274" r:id="rId18"/>
    <p:sldId id="273" r:id="rId19"/>
    <p:sldId id="275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2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3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4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3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3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0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9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6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hlaskynastredni.cz/index.html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uny.cz/?s=366" TargetMode="External"/><Relationship Id="rId2" Type="http://schemas.openxmlformats.org/officeDocument/2006/relationships/hyperlink" Target="https://prijimacky.cermat.cz/menu/jednotna-prijimaci-zkouska/prijimacky-bez-oba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dipsy.cz/prihlaska/intro" TargetMode="External"/><Relationship Id="rId4" Type="http://schemas.openxmlformats.org/officeDocument/2006/relationships/hyperlink" Target="https://www.scio.cz/priprava-prijimacky-strednich-sko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ijimacky.cermat.cz/menu/jednotna-prijimaci-zkouska/prijimacky-bez-obav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prihlaskynastredni.cz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psy.cz/prihlaska/intro" TargetMode="External"/><Relationship Id="rId5" Type="http://schemas.openxmlformats.org/officeDocument/2006/relationships/hyperlink" Target="https://www.scio.cz/priprava-prijimacky-strednich-skol" TargetMode="External"/><Relationship Id="rId4" Type="http://schemas.openxmlformats.org/officeDocument/2006/relationships/hyperlink" Target="https://www.glouny.cz/?s=36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uropass.cz/co-je-europass/motivacni-dop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uny.cz/?s=366" TargetMode="External"/><Relationship Id="rId2" Type="http://schemas.openxmlformats.org/officeDocument/2006/relationships/hyperlink" Target="https://prijimacky.cermat.cz/menu/jednotna-prijimaci-zkouska/prijimacky-bez-oba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o.cz/priprava-prijimacky-strednich-skol" TargetMode="External"/><Relationship Id="rId2" Type="http://schemas.openxmlformats.org/officeDocument/2006/relationships/hyperlink" Target="https://www.glouny.cz/?s=3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ijimacky.cermat.cz/menu/jednotna-prijimaci-zkouska/prijimacky-bez-obav" TargetMode="External"/><Relationship Id="rId2" Type="http://schemas.openxmlformats.org/officeDocument/2006/relationships/hyperlink" Target="https://www.scio.cz/priprava-prijimacky-strednich-sko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glouny.cz/?s=36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tlasskolstvi.cz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vzdelavanivdatech.cz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omdi.cz/page/modul-a-pro-z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infoabsolvent.cz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emiero.cz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www.mujzivotposkole.cz/" TargetMode="External"/><Relationship Id="rId4" Type="http://schemas.openxmlformats.org/officeDocument/2006/relationships/hyperlink" Target="http://www.testmojeplus.cz/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59FA55D-DBF3-44BD-8BAA-FC35FD1C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8D19B14-76BD-9758-FC3E-6609026C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772" b="972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D34478-6122-494B-BC0B-DB0603948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31648" y="357256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5ADD08-0B34-7A1D-147D-7064C52F4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cs-CZ" dirty="0"/>
              <a:t>Volba povolání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7ED81B-0360-0C8D-E39C-D7A35A6A3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3957" y="2443363"/>
            <a:ext cx="3632777" cy="589934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Aneb kam po devítce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ACE3-D796-459A-88F7-2091CC177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93370" y="351450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9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0EFAF-1ACF-E6C6-4FBF-1BC15175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Přihláška na střední školu a příprava na přijímací zkoušku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CBFCDE-E868-21D4-227F-53EB64467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Přihláška na střední školy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BEDC24-61DF-D1A8-877E-F78BD492D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072" y="2642191"/>
            <a:ext cx="4968875" cy="3402418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sz="1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roce 2025 mají přihlášky do oborů s talentovou zkouškou shodný termín podání přihlášky, jako ostatní obory (volím 3 klasické obory + mohu 2 obory s TZ)</a:t>
            </a:r>
            <a:endParaRPr lang="cs-CZ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Pořadí oborů si volíte podle priority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 podání přihlášky  1.2.- 20.2.2025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Možnosti podání přihlášky (volím pouze 1)</a:t>
            </a:r>
          </a:p>
          <a:p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1) elektronicky</a:t>
            </a:r>
          </a:p>
          <a:p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2) výpisem ze systému</a:t>
            </a:r>
          </a:p>
          <a:p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3) tiskopis se všemi přílohami</a:t>
            </a:r>
          </a:p>
          <a:p>
            <a:endParaRPr lang="cs-CZ" sz="1800" u="sng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825091D-975A-12B3-E73D-C9D68C4C4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Příprava na přijímací zkoušky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B10578-8911-3407-8673-A0769389A2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 příprava v rámci základní školy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- domácí příprava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- příprava pomocí on-line testů</a:t>
            </a:r>
          </a:p>
        </p:txBody>
      </p:sp>
    </p:spTree>
    <p:extLst>
      <p:ext uri="{BB962C8B-B14F-4D97-AF65-F5344CB8AC3E}">
        <p14:creationId xmlns:p14="http://schemas.microsoft.com/office/powerpoint/2010/main" val="346644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4945E-6C32-CEA8-367D-98122C1C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Přihláška na střední školu</a:t>
            </a:r>
          </a:p>
        </p:txBody>
      </p:sp>
    </p:spTree>
    <p:extLst>
      <p:ext uri="{BB962C8B-B14F-4D97-AF65-F5344CB8AC3E}">
        <p14:creationId xmlns:p14="http://schemas.microsoft.com/office/powerpoint/2010/main" val="91328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1E90FF-EA18-B5B7-A33C-0DFA774F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95" y="1239000"/>
            <a:ext cx="5435021" cy="923330"/>
          </a:xfrm>
        </p:spPr>
        <p:txBody>
          <a:bodyPr>
            <a:normAutofit/>
          </a:bodyPr>
          <a:lstStyle/>
          <a:p>
            <a:pPr algn="ctr"/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Systém pro podávání přihlášek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185D11-C688-D91A-5009-BC4D0492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495" y="2413899"/>
            <a:ext cx="5218487" cy="36522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ctr">
              <a:lnSpc>
                <a:spcPct val="90000"/>
              </a:lnSpc>
            </a:pPr>
            <a:endParaRPr lang="cs-CZ" sz="1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23D0EB-6906-D78E-20D6-46142F823B17}"/>
              </a:ext>
            </a:extLst>
          </p:cNvPr>
          <p:cNvSpPr txBox="1"/>
          <p:nvPr/>
        </p:nvSpPr>
        <p:spPr>
          <a:xfrm>
            <a:off x="1599112" y="2426183"/>
            <a:ext cx="51260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DiPSy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- digitální přihlašovací systém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EDF4A1A-6436-B2D3-436C-3548AF5F0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168" y="1700665"/>
            <a:ext cx="3652213" cy="36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9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1E90FF-EA18-B5B7-A33C-0DFA774F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27" y="604801"/>
            <a:ext cx="5556425" cy="1531089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185D11-C688-D91A-5009-BC4D0492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495" y="2413899"/>
            <a:ext cx="5218487" cy="36522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algn="ctr">
              <a:lnSpc>
                <a:spcPct val="90000"/>
              </a:lnSpc>
            </a:pPr>
            <a:endParaRPr lang="cs-CZ" sz="1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623D0EB-6906-D78E-20D6-46142F823B17}"/>
              </a:ext>
            </a:extLst>
          </p:cNvPr>
          <p:cNvSpPr txBox="1"/>
          <p:nvPr/>
        </p:nvSpPr>
        <p:spPr>
          <a:xfrm>
            <a:off x="1653026" y="2880360"/>
            <a:ext cx="49919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Přihlášky na střední školy 2024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FA9550-859B-77B3-B245-F44E5F0D2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573" y="1965960"/>
            <a:ext cx="3370246" cy="33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E035A-4A95-558F-4506-C8EAC82F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Motivační dopis k přihlášce na SŠ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A86FFE-DE25-2717-5EA8-A3FBF097A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Obsahuje</a:t>
            </a:r>
            <a:r>
              <a:rPr lang="cs-CZ" sz="2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tvé kontaktní údaje, datum a kontaktní údaje školy kam dopis zasíláš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 předmětu </a:t>
            </a:r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uvedeš „Motivační dopis k přihlášce na SŠ“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Oslovení</a:t>
            </a:r>
            <a:r>
              <a:rPr lang="cs-CZ" sz="2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vždy začneš oslovením konkrétní osoby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  <a:r>
              <a:rPr lang="cs-CZ" sz="2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zde se stručně představíš, uvedeš o jaký obor máš ve škole zájem a z jakého důvodu jsi si vybral tuto konkrétní školu.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Hlavní část</a:t>
            </a:r>
            <a:r>
              <a:rPr lang="cs-CZ" sz="2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vypíšeš jakých jsi dosáhl studijních úspěchů a co ti ve škole jde a v jakém ohledu můžeš ty být pro školu přínosem.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r>
              <a:rPr lang="cs-CZ" sz="2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0" dirty="0">
                <a:latin typeface="Arial" panose="020B0604020202020204" pitchFamily="34" charset="0"/>
                <a:cs typeface="Arial" panose="020B0604020202020204" pitchFamily="34" charset="0"/>
              </a:rPr>
              <a:t>jaké jsou tvé cíle, poděkování za příležitost ucházet se o studium, podpis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Zjistím si co nejvíce informací o dané škole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Dám si pozor na gramatické chyby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Píši stručně, přehledně, zdvořile a pozitivně (max. jedna strana A4) motivační dopis „pasuji“ na konkrétní školu</a:t>
            </a:r>
          </a:p>
          <a:p>
            <a:pPr marL="457200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818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449D184-9D1F-4194-967E-2078F06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ED3C21-C068-FEE1-594F-7DD2DBC5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0" y="484450"/>
            <a:ext cx="4133604" cy="2124880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Motivační dopis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hlinkClick r:id="rId2"/>
              </a:rPr>
              <a:t>Motivační dopis online a zdarma | europass.cz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6AF7B27-46B2-C95E-6408-F6291FECC7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74" r="20859" b="-1"/>
          <a:stretch/>
        </p:blipFill>
        <p:spPr>
          <a:xfrm>
            <a:off x="5623249" y="469505"/>
            <a:ext cx="5993464" cy="5736874"/>
          </a:xfrm>
          <a:custGeom>
            <a:avLst/>
            <a:gdLst/>
            <a:ahLst/>
            <a:cxnLst/>
            <a:rect l="l" t="t" r="r" b="b"/>
            <a:pathLst>
              <a:path w="7040677" h="6180550">
                <a:moveTo>
                  <a:pt x="493688" y="34"/>
                </a:moveTo>
                <a:cubicBezTo>
                  <a:pt x="653887" y="409"/>
                  <a:pt x="854619" y="3920"/>
                  <a:pt x="1033873" y="8815"/>
                </a:cubicBezTo>
                <a:lnTo>
                  <a:pt x="6135204" y="38273"/>
                </a:lnTo>
                <a:lnTo>
                  <a:pt x="7040677" y="66047"/>
                </a:lnTo>
                <a:lnTo>
                  <a:pt x="7040677" y="6149315"/>
                </a:lnTo>
                <a:lnTo>
                  <a:pt x="6895903" y="6148904"/>
                </a:lnTo>
                <a:cubicBezTo>
                  <a:pt x="5164050" y="6146027"/>
                  <a:pt x="2763280" y="6180550"/>
                  <a:pt x="1145259" y="6180550"/>
                </a:cubicBezTo>
                <a:cubicBezTo>
                  <a:pt x="686865" y="6151091"/>
                  <a:pt x="359440" y="6180551"/>
                  <a:pt x="45113" y="6151091"/>
                </a:cubicBezTo>
                <a:cubicBezTo>
                  <a:pt x="-50932" y="4157674"/>
                  <a:pt x="23284" y="1383584"/>
                  <a:pt x="110598" y="126652"/>
                </a:cubicBezTo>
                <a:cubicBezTo>
                  <a:pt x="118105" y="-27768"/>
                  <a:pt x="111883" y="22759"/>
                  <a:pt x="262498" y="3120"/>
                </a:cubicBezTo>
                <a:cubicBezTo>
                  <a:pt x="316041" y="711"/>
                  <a:pt x="397569" y="-192"/>
                  <a:pt x="493688" y="34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D0A91AB-7772-469C-ADBF-6BA8D81A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623249" y="484449"/>
            <a:ext cx="5993464" cy="573687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AA0020E-FB7B-4A05-91FF-2F596CD4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286" y="2745855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071C3C-1C44-75EC-95D0-77F30D7B6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85" y="3581095"/>
            <a:ext cx="447616" cy="928893"/>
          </a:xfrm>
        </p:spPr>
        <p:txBody>
          <a:bodyPr anchor="ctr">
            <a:normAutofit/>
          </a:bodyPr>
          <a:lstStyle/>
          <a:p>
            <a:pPr algn="ctr"/>
            <a:endParaRPr lang="cs-CZ" sz="1100" dirty="0"/>
          </a:p>
          <a:p>
            <a:pPr algn="ctr"/>
            <a:endParaRPr lang="cs-CZ" sz="1100" dirty="0"/>
          </a:p>
          <a:p>
            <a:pPr algn="ctr"/>
            <a:endParaRPr lang="cs-CZ" sz="1100" dirty="0"/>
          </a:p>
          <a:p>
            <a:pPr algn="ctr"/>
            <a:endParaRPr lang="en-US" sz="11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352FC5B-DB82-4476-A73C-D8B8D940F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633" y="2760799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B38C978-6E08-EFBA-F9C4-8FCB81EE3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85" y="3129549"/>
            <a:ext cx="2720745" cy="27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05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4945E-6C32-CEA8-367D-98122C1C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Příprava na přijímací zkoušky</a:t>
            </a:r>
          </a:p>
        </p:txBody>
      </p:sp>
    </p:spTree>
    <p:extLst>
      <p:ext uri="{BB962C8B-B14F-4D97-AF65-F5344CB8AC3E}">
        <p14:creationId xmlns:p14="http://schemas.microsoft.com/office/powerpoint/2010/main" val="90083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1E90FF-EA18-B5B7-A33C-0DFA774F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27" y="604801"/>
            <a:ext cx="5556425" cy="1531089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185D11-C688-D91A-5009-BC4D0492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057" y="2311400"/>
            <a:ext cx="5218487" cy="36522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>
              <a:lnSpc>
                <a:spcPct val="9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Přijímačky bez obav | Jednotná přijímací zkouška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>
              <a:lnSpc>
                <a:spcPct val="90000"/>
              </a:lnSpc>
            </a:pPr>
            <a:endParaRPr lang="cs-CZ" sz="1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5522F9-B892-8D1D-98FF-278DC8240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297" y="1370345"/>
            <a:ext cx="3621575" cy="362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43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1E90FF-EA18-B5B7-A33C-0DFA774F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27" y="604801"/>
            <a:ext cx="5556425" cy="1531089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185D11-C688-D91A-5009-BC4D0492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057" y="2311400"/>
            <a:ext cx="5218487" cy="36522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>
              <a:lnSpc>
                <a:spcPct val="9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GYMNÁZIUM VÁCLAVA HLAVATÉHO, LOUNY - Přípravné kurzy k JPZ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>
              <a:lnSpc>
                <a:spcPct val="90000"/>
              </a:lnSpc>
            </a:pPr>
            <a:endParaRPr lang="cs-CZ" sz="1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DBCEFF-5CBA-90A9-67C8-45D3D143A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297" y="1454661"/>
            <a:ext cx="3838903" cy="38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8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759171" y="-127077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1E90FF-EA18-B5B7-A33C-0DFA774F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83" y="2462176"/>
            <a:ext cx="5395017" cy="1531089"/>
          </a:xfrm>
        </p:spPr>
        <p:txBody>
          <a:bodyPr>
            <a:normAutofit/>
          </a:bodyPr>
          <a:lstStyle/>
          <a:p>
            <a:pPr algn="ctr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Příprava na přijímací zkoušky SŠ |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Scio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185D11-C688-D91A-5009-BC4D0492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057" y="2311400"/>
            <a:ext cx="5218487" cy="36522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>
              <a:lnSpc>
                <a:spcPct val="90000"/>
              </a:lnSpc>
            </a:pPr>
            <a:endParaRPr lang="cs-CZ" sz="1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>
              <a:lnSpc>
                <a:spcPct val="90000"/>
              </a:lnSpc>
            </a:pPr>
            <a:endParaRPr lang="cs-CZ" sz="1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06735" y="-157114"/>
            <a:ext cx="6053827" cy="694864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53E088-B70D-0AE9-95BC-E949F5487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298" y="1710211"/>
            <a:ext cx="3676176" cy="36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9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39840-0F5E-34A0-F0B9-09A56D6F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Středoškolský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vzdělávací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systém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ČR</a:t>
            </a:r>
          </a:p>
        </p:txBody>
      </p:sp>
      <p:pic>
        <p:nvPicPr>
          <p:cNvPr id="5" name="Picture 4" descr="Plastová čísla na hraní">
            <a:extLst>
              <a:ext uri="{FF2B5EF4-FFF2-40B4-BE49-F238E27FC236}">
                <a16:creationId xmlns:a16="http://schemas.microsoft.com/office/drawing/2014/main" id="{49CD8056-2D96-E567-4457-87048B763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57" r="13014" b="-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592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0D64F-0A70-064B-6182-7A765C033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C027C2-AE0A-81B1-A9C6-795837C6D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Mnoho štěstí s výběrem školy</a:t>
            </a:r>
          </a:p>
        </p:txBody>
      </p:sp>
    </p:spTree>
    <p:extLst>
      <p:ext uri="{BB962C8B-B14F-4D97-AF65-F5344CB8AC3E}">
        <p14:creationId xmlns:p14="http://schemas.microsoft.com/office/powerpoint/2010/main" val="110352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222C0-7773-CBFE-98C8-45908BC0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br>
              <a:rPr lang="en-US" sz="4000" b="1" dirty="0"/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SOU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SOŠ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Gymnázium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Lyceum</a:t>
            </a:r>
          </a:p>
        </p:txBody>
      </p:sp>
      <p:pic>
        <p:nvPicPr>
          <p:cNvPr id="5" name="Picture 4" descr="Calculus vzorec">
            <a:extLst>
              <a:ext uri="{FF2B5EF4-FFF2-40B4-BE49-F238E27FC236}">
                <a16:creationId xmlns:a16="http://schemas.microsoft.com/office/drawing/2014/main" id="{6285D7E7-73AF-1E22-4477-FB2F659C8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0" r="15402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6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24EC9-90D6-2699-9395-747C6740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Kdo mi může s mým rozhodnutím pomoci?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84494D-A0C2-6F35-7B61-BEBB7037F5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Základní škola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Střední škola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Rodina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Kamarádi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Výstava vzdělávání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Úřad práce (IPS)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1069E2-03A3-3605-4072-48458DDDDF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</a:t>
            </a:r>
          </a:p>
        </p:txBody>
      </p:sp>
    </p:spTree>
    <p:extLst>
      <p:ext uri="{BB962C8B-B14F-4D97-AF65-F5344CB8AC3E}">
        <p14:creationId xmlns:p14="http://schemas.microsoft.com/office/powerpoint/2010/main" val="44445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F6F8AE2-ADE1-4F2F-B0C5-43BA8AE69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DEADAD4-5186-7926-2767-217FC8456E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2739"/>
          <a:stretch/>
        </p:blipFill>
        <p:spPr>
          <a:xfrm>
            <a:off x="312391" y="264816"/>
            <a:ext cx="11567217" cy="6328368"/>
          </a:xfrm>
          <a:custGeom>
            <a:avLst/>
            <a:gdLst/>
            <a:ahLst/>
            <a:cxnLst/>
            <a:rect l="l" t="t" r="r" b="b"/>
            <a:pathLst>
              <a:path w="11567217" h="6441619">
                <a:moveTo>
                  <a:pt x="9679836" y="0"/>
                </a:moveTo>
                <a:lnTo>
                  <a:pt x="11263417" y="10894"/>
                </a:lnTo>
                <a:cubicBezTo>
                  <a:pt x="11382301" y="17609"/>
                  <a:pt x="11536424" y="1002"/>
                  <a:pt x="11567217" y="48535"/>
                </a:cubicBezTo>
                <a:lnTo>
                  <a:pt x="11567217" y="920385"/>
                </a:lnTo>
                <a:lnTo>
                  <a:pt x="11562633" y="920385"/>
                </a:lnTo>
                <a:cubicBezTo>
                  <a:pt x="11561314" y="981047"/>
                  <a:pt x="11559994" y="1041707"/>
                  <a:pt x="11558673" y="1102369"/>
                </a:cubicBezTo>
                <a:cubicBezTo>
                  <a:pt x="11538593" y="1912963"/>
                  <a:pt x="11489274" y="3018042"/>
                  <a:pt x="11478497" y="3567409"/>
                </a:cubicBezTo>
                <a:cubicBezTo>
                  <a:pt x="11462398" y="5701255"/>
                  <a:pt x="11559955" y="6032078"/>
                  <a:pt x="11419158" y="6004157"/>
                </a:cubicBezTo>
                <a:cubicBezTo>
                  <a:pt x="9251662" y="6066645"/>
                  <a:pt x="7569263" y="6051924"/>
                  <a:pt x="5959237" y="6020581"/>
                </a:cubicBezTo>
                <a:lnTo>
                  <a:pt x="3421962" y="5987283"/>
                </a:lnTo>
                <a:lnTo>
                  <a:pt x="3256091" y="5985847"/>
                </a:lnTo>
                <a:cubicBezTo>
                  <a:pt x="3256091" y="5985847"/>
                  <a:pt x="3202546" y="6178335"/>
                  <a:pt x="3247524" y="6441619"/>
                </a:cubicBezTo>
                <a:cubicBezTo>
                  <a:pt x="3105860" y="6376309"/>
                  <a:pt x="2740072" y="6127820"/>
                  <a:pt x="2641243" y="5985973"/>
                </a:cubicBezTo>
                <a:cubicBezTo>
                  <a:pt x="2554500" y="5983200"/>
                  <a:pt x="2244548" y="5991703"/>
                  <a:pt x="1884360" y="5984703"/>
                </a:cubicBezTo>
                <a:lnTo>
                  <a:pt x="1588284" y="5987613"/>
                </a:lnTo>
                <a:lnTo>
                  <a:pt x="670952" y="5995578"/>
                </a:lnTo>
                <a:cubicBezTo>
                  <a:pt x="414619" y="5985794"/>
                  <a:pt x="276640" y="6005701"/>
                  <a:pt x="37645" y="5979095"/>
                </a:cubicBezTo>
                <a:cubicBezTo>
                  <a:pt x="-689" y="5771035"/>
                  <a:pt x="42065" y="4461454"/>
                  <a:pt x="28759" y="2654083"/>
                </a:cubicBezTo>
                <a:cubicBezTo>
                  <a:pt x="-19465" y="1559448"/>
                  <a:pt x="-590" y="609295"/>
                  <a:pt x="38085" y="178493"/>
                </a:cubicBezTo>
                <a:cubicBezTo>
                  <a:pt x="53618" y="5473"/>
                  <a:pt x="137949" y="89242"/>
                  <a:pt x="282852" y="71404"/>
                </a:cubicBezTo>
                <a:cubicBezTo>
                  <a:pt x="427756" y="53566"/>
                  <a:pt x="708022" y="87580"/>
                  <a:pt x="907507" y="71464"/>
                </a:cubicBezTo>
                <a:lnTo>
                  <a:pt x="3988873" y="76849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45D8AAA-8B30-4DA3-A631-05C6DD3B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2391" y="264816"/>
            <a:ext cx="11567216" cy="632836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1242"/>
              <a:gd name="connsiteY0" fmla="*/ 39610 h 6402571"/>
              <a:gd name="connsiteX1" fmla="*/ 304663 w 11601242"/>
              <a:gd name="connsiteY1" fmla="*/ 50371 h 6402571"/>
              <a:gd name="connsiteX2" fmla="*/ 0 w 11601242"/>
              <a:gd name="connsiteY2" fmla="*/ 87552 h 6402571"/>
              <a:gd name="connsiteX3" fmla="*/ 0 w 11601242"/>
              <a:gd name="connsiteY3" fmla="*/ 948756 h 6402571"/>
              <a:gd name="connsiteX4" fmla="*/ 4597 w 11601242"/>
              <a:gd name="connsiteY4" fmla="*/ 948756 h 6402571"/>
              <a:gd name="connsiteX5" fmla="*/ 8568 w 11601242"/>
              <a:gd name="connsiteY5" fmla="*/ 1128518 h 6402571"/>
              <a:gd name="connsiteX6" fmla="*/ 88972 w 11601242"/>
              <a:gd name="connsiteY6" fmla="*/ 3563458 h 6402571"/>
              <a:gd name="connsiteX7" fmla="*/ 148480 w 11601242"/>
              <a:gd name="connsiteY7" fmla="*/ 5970451 h 6402571"/>
              <a:gd name="connsiteX8" fmla="*/ 5623915 w 11601242"/>
              <a:gd name="connsiteY8" fmla="*/ 5986674 h 6402571"/>
              <a:gd name="connsiteX9" fmla="*/ 8143603 w 11601242"/>
              <a:gd name="connsiteY9" fmla="*/ 5952640 h 6402571"/>
              <a:gd name="connsiteX10" fmla="*/ 8168400 w 11601242"/>
              <a:gd name="connsiteY10" fmla="*/ 5953783 h 6402571"/>
              <a:gd name="connsiteX11" fmla="*/ 8334742 w 11601242"/>
              <a:gd name="connsiteY11" fmla="*/ 5952364 h 6402571"/>
              <a:gd name="connsiteX12" fmla="*/ 8343333 w 11601242"/>
              <a:gd name="connsiteY12" fmla="*/ 6402571 h 6402571"/>
              <a:gd name="connsiteX13" fmla="*/ 8951337 w 11601242"/>
              <a:gd name="connsiteY13" fmla="*/ 5952489 h 6402571"/>
              <a:gd name="connsiteX14" fmla="*/ 9710371 w 11601242"/>
              <a:gd name="connsiteY14" fmla="*/ 5951234 h 6402571"/>
              <a:gd name="connsiteX15" fmla="*/ 9804791 w 11601242"/>
              <a:gd name="connsiteY15" fmla="*/ 5947930 h 6402571"/>
              <a:gd name="connsiteX16" fmla="*/ 9863784 w 11601242"/>
              <a:gd name="connsiteY16" fmla="*/ 5948725 h 6402571"/>
              <a:gd name="connsiteX17" fmla="*/ 10007288 w 11601242"/>
              <a:gd name="connsiteY17" fmla="*/ 5954109 h 6402571"/>
              <a:gd name="connsiteX18" fmla="*/ 10927227 w 11601242"/>
              <a:gd name="connsiteY18" fmla="*/ 5961976 h 6402571"/>
              <a:gd name="connsiteX19" fmla="*/ 11562333 w 11601242"/>
              <a:gd name="connsiteY19" fmla="*/ 5945695 h 6402571"/>
              <a:gd name="connsiteX20" fmla="*/ 11571244 w 11601242"/>
              <a:gd name="connsiteY20" fmla="*/ 2661284 h 6402571"/>
              <a:gd name="connsiteX21" fmla="*/ 11561892 w 11601242"/>
              <a:gd name="connsiteY21" fmla="*/ 215923 h 6402571"/>
              <a:gd name="connsiteX22" fmla="*/ 11316429 w 11601242"/>
              <a:gd name="connsiteY22" fmla="*/ 110142 h 6402571"/>
              <a:gd name="connsiteX23" fmla="*/ 10689999 w 11601242"/>
              <a:gd name="connsiteY23" fmla="*/ 110201 h 6402571"/>
              <a:gd name="connsiteX24" fmla="*/ 7599878 w 11601242"/>
              <a:gd name="connsiteY24" fmla="*/ 115520 h 6402571"/>
              <a:gd name="connsiteX25" fmla="*/ 1892744 w 11601242"/>
              <a:gd name="connsiteY25" fmla="*/ 39610 h 640257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43603 w 11600084"/>
              <a:gd name="connsiteY9" fmla="*/ 5913030 h 6362961"/>
              <a:gd name="connsiteX10" fmla="*/ 8168400 w 11600084"/>
              <a:gd name="connsiteY10" fmla="*/ 5914173 h 6362961"/>
              <a:gd name="connsiteX11" fmla="*/ 8334742 w 11600084"/>
              <a:gd name="connsiteY11" fmla="*/ 5912754 h 6362961"/>
              <a:gd name="connsiteX12" fmla="*/ 8343333 w 11600084"/>
              <a:gd name="connsiteY12" fmla="*/ 6362961 h 6362961"/>
              <a:gd name="connsiteX13" fmla="*/ 8951337 w 11600084"/>
              <a:gd name="connsiteY13" fmla="*/ 5912879 h 6362961"/>
              <a:gd name="connsiteX14" fmla="*/ 9710371 w 11600084"/>
              <a:gd name="connsiteY14" fmla="*/ 5911624 h 6362961"/>
              <a:gd name="connsiteX15" fmla="*/ 9804791 w 11600084"/>
              <a:gd name="connsiteY15" fmla="*/ 5908320 h 6362961"/>
              <a:gd name="connsiteX16" fmla="*/ 9863784 w 11600084"/>
              <a:gd name="connsiteY16" fmla="*/ 5909115 h 6362961"/>
              <a:gd name="connsiteX17" fmla="*/ 10007288 w 11600084"/>
              <a:gd name="connsiteY17" fmla="*/ 5914499 h 6362961"/>
              <a:gd name="connsiteX18" fmla="*/ 10927227 w 11600084"/>
              <a:gd name="connsiteY18" fmla="*/ 5922366 h 6362961"/>
              <a:gd name="connsiteX19" fmla="*/ 11562333 w 11600084"/>
              <a:gd name="connsiteY19" fmla="*/ 5906085 h 6362961"/>
              <a:gd name="connsiteX20" fmla="*/ 11571244 w 11600084"/>
              <a:gd name="connsiteY20" fmla="*/ 2621674 h 6362961"/>
              <a:gd name="connsiteX21" fmla="*/ 11561892 w 11600084"/>
              <a:gd name="connsiteY21" fmla="*/ 176313 h 6362961"/>
              <a:gd name="connsiteX22" fmla="*/ 11316429 w 11600084"/>
              <a:gd name="connsiteY22" fmla="*/ 70532 h 6362961"/>
              <a:gd name="connsiteX23" fmla="*/ 10689999 w 11600084"/>
              <a:gd name="connsiteY23" fmla="*/ 70591 h 6362961"/>
              <a:gd name="connsiteX24" fmla="*/ 7599878 w 11600084"/>
              <a:gd name="connsiteY24" fmla="*/ 75910 h 6362961"/>
              <a:gd name="connsiteX25" fmla="*/ 1892744 w 11600084"/>
              <a:gd name="connsiteY25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9804791 w 11600084"/>
              <a:gd name="connsiteY14" fmla="*/ 5908320 h 6362961"/>
              <a:gd name="connsiteX15" fmla="*/ 9863784 w 11600084"/>
              <a:gd name="connsiteY15" fmla="*/ 5909115 h 6362961"/>
              <a:gd name="connsiteX16" fmla="*/ 10007288 w 11600084"/>
              <a:gd name="connsiteY16" fmla="*/ 5914499 h 6362961"/>
              <a:gd name="connsiteX17" fmla="*/ 10927227 w 11600084"/>
              <a:gd name="connsiteY17" fmla="*/ 5922366 h 6362961"/>
              <a:gd name="connsiteX18" fmla="*/ 11562333 w 11600084"/>
              <a:gd name="connsiteY18" fmla="*/ 5906085 h 6362961"/>
              <a:gd name="connsiteX19" fmla="*/ 11571244 w 11600084"/>
              <a:gd name="connsiteY19" fmla="*/ 2621674 h 6362961"/>
              <a:gd name="connsiteX20" fmla="*/ 11561892 w 11600084"/>
              <a:gd name="connsiteY20" fmla="*/ 176313 h 6362961"/>
              <a:gd name="connsiteX21" fmla="*/ 11316429 w 11600084"/>
              <a:gd name="connsiteY21" fmla="*/ 70532 h 6362961"/>
              <a:gd name="connsiteX22" fmla="*/ 10689999 w 11600084"/>
              <a:gd name="connsiteY22" fmla="*/ 70591 h 6362961"/>
              <a:gd name="connsiteX23" fmla="*/ 7599878 w 11600084"/>
              <a:gd name="connsiteY23" fmla="*/ 75910 h 6362961"/>
              <a:gd name="connsiteX24" fmla="*/ 1892744 w 11600084"/>
              <a:gd name="connsiteY24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9863784 w 11600084"/>
              <a:gd name="connsiteY14" fmla="*/ 5909115 h 6362961"/>
              <a:gd name="connsiteX15" fmla="*/ 10007288 w 11600084"/>
              <a:gd name="connsiteY15" fmla="*/ 5914499 h 6362961"/>
              <a:gd name="connsiteX16" fmla="*/ 10927227 w 11600084"/>
              <a:gd name="connsiteY16" fmla="*/ 5922366 h 6362961"/>
              <a:gd name="connsiteX17" fmla="*/ 11562333 w 11600084"/>
              <a:gd name="connsiteY17" fmla="*/ 5906085 h 6362961"/>
              <a:gd name="connsiteX18" fmla="*/ 11571244 w 11600084"/>
              <a:gd name="connsiteY18" fmla="*/ 2621674 h 6362961"/>
              <a:gd name="connsiteX19" fmla="*/ 11561892 w 11600084"/>
              <a:gd name="connsiteY19" fmla="*/ 176313 h 6362961"/>
              <a:gd name="connsiteX20" fmla="*/ 11316429 w 11600084"/>
              <a:gd name="connsiteY20" fmla="*/ 70532 h 6362961"/>
              <a:gd name="connsiteX21" fmla="*/ 10689999 w 11600084"/>
              <a:gd name="connsiteY21" fmla="*/ 70591 h 6362961"/>
              <a:gd name="connsiteX22" fmla="*/ 7599878 w 11600084"/>
              <a:gd name="connsiteY22" fmla="*/ 75910 h 6362961"/>
              <a:gd name="connsiteX23" fmla="*/ 1892744 w 11600084"/>
              <a:gd name="connsiteY23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10007288 w 11600084"/>
              <a:gd name="connsiteY14" fmla="*/ 5914499 h 6362961"/>
              <a:gd name="connsiteX15" fmla="*/ 10927227 w 11600084"/>
              <a:gd name="connsiteY15" fmla="*/ 5922366 h 6362961"/>
              <a:gd name="connsiteX16" fmla="*/ 11562333 w 11600084"/>
              <a:gd name="connsiteY16" fmla="*/ 5906085 h 6362961"/>
              <a:gd name="connsiteX17" fmla="*/ 11571244 w 11600084"/>
              <a:gd name="connsiteY17" fmla="*/ 2621674 h 6362961"/>
              <a:gd name="connsiteX18" fmla="*/ 11561892 w 11600084"/>
              <a:gd name="connsiteY18" fmla="*/ 176313 h 6362961"/>
              <a:gd name="connsiteX19" fmla="*/ 11316429 w 11600084"/>
              <a:gd name="connsiteY19" fmla="*/ 70532 h 6362961"/>
              <a:gd name="connsiteX20" fmla="*/ 10689999 w 11600084"/>
              <a:gd name="connsiteY20" fmla="*/ 70591 h 6362961"/>
              <a:gd name="connsiteX21" fmla="*/ 7599878 w 11600084"/>
              <a:gd name="connsiteY21" fmla="*/ 75910 h 6362961"/>
              <a:gd name="connsiteX22" fmla="*/ 1892744 w 11600084"/>
              <a:gd name="connsiteY22" fmla="*/ 0 h 6362961"/>
              <a:gd name="connsiteX0" fmla="*/ 1892744 w 11600084"/>
              <a:gd name="connsiteY0" fmla="*/ 0 h 6362961"/>
              <a:gd name="connsiteX1" fmla="*/ 304663 w 11600084"/>
              <a:gd name="connsiteY1" fmla="*/ 10761 h 6362961"/>
              <a:gd name="connsiteX2" fmla="*/ 0 w 11600084"/>
              <a:gd name="connsiteY2" fmla="*/ 47942 h 6362961"/>
              <a:gd name="connsiteX3" fmla="*/ 0 w 11600084"/>
              <a:gd name="connsiteY3" fmla="*/ 909146 h 6362961"/>
              <a:gd name="connsiteX4" fmla="*/ 4597 w 11600084"/>
              <a:gd name="connsiteY4" fmla="*/ 909146 h 6362961"/>
              <a:gd name="connsiteX5" fmla="*/ 8568 w 11600084"/>
              <a:gd name="connsiteY5" fmla="*/ 1088908 h 6362961"/>
              <a:gd name="connsiteX6" fmla="*/ 88972 w 11600084"/>
              <a:gd name="connsiteY6" fmla="*/ 3523848 h 6362961"/>
              <a:gd name="connsiteX7" fmla="*/ 148480 w 11600084"/>
              <a:gd name="connsiteY7" fmla="*/ 5930841 h 6362961"/>
              <a:gd name="connsiteX8" fmla="*/ 5623915 w 11600084"/>
              <a:gd name="connsiteY8" fmla="*/ 5947064 h 6362961"/>
              <a:gd name="connsiteX9" fmla="*/ 8168400 w 11600084"/>
              <a:gd name="connsiteY9" fmla="*/ 5914173 h 6362961"/>
              <a:gd name="connsiteX10" fmla="*/ 8334742 w 11600084"/>
              <a:gd name="connsiteY10" fmla="*/ 5912754 h 6362961"/>
              <a:gd name="connsiteX11" fmla="*/ 8343333 w 11600084"/>
              <a:gd name="connsiteY11" fmla="*/ 6362961 h 6362961"/>
              <a:gd name="connsiteX12" fmla="*/ 8951337 w 11600084"/>
              <a:gd name="connsiteY12" fmla="*/ 5912879 h 6362961"/>
              <a:gd name="connsiteX13" fmla="*/ 9710371 w 11600084"/>
              <a:gd name="connsiteY13" fmla="*/ 5911624 h 6362961"/>
              <a:gd name="connsiteX14" fmla="*/ 10007288 w 11600084"/>
              <a:gd name="connsiteY14" fmla="*/ 5914499 h 6362961"/>
              <a:gd name="connsiteX15" fmla="*/ 10927227 w 11600084"/>
              <a:gd name="connsiteY15" fmla="*/ 5922366 h 6362961"/>
              <a:gd name="connsiteX16" fmla="*/ 11562333 w 11600084"/>
              <a:gd name="connsiteY16" fmla="*/ 5906085 h 6362961"/>
              <a:gd name="connsiteX17" fmla="*/ 11571244 w 11600084"/>
              <a:gd name="connsiteY17" fmla="*/ 2621674 h 6362961"/>
              <a:gd name="connsiteX18" fmla="*/ 11561892 w 11600084"/>
              <a:gd name="connsiteY18" fmla="*/ 176313 h 6362961"/>
              <a:gd name="connsiteX19" fmla="*/ 11316429 w 11600084"/>
              <a:gd name="connsiteY19" fmla="*/ 70532 h 6362961"/>
              <a:gd name="connsiteX20" fmla="*/ 10689999 w 11600084"/>
              <a:gd name="connsiteY20" fmla="*/ 70591 h 6362961"/>
              <a:gd name="connsiteX21" fmla="*/ 7599878 w 11600084"/>
              <a:gd name="connsiteY21" fmla="*/ 75910 h 6362961"/>
              <a:gd name="connsiteX22" fmla="*/ 1892744 w 11600084"/>
              <a:gd name="connsiteY22" fmla="*/ 0 h 636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600084" h="6362961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5920" y="969067"/>
                  <a:pt x="7244" y="1028987"/>
                  <a:pt x="8568" y="1088908"/>
                </a:cubicBezTo>
                <a:cubicBezTo>
                  <a:pt x="28705" y="1889604"/>
                  <a:pt x="78164" y="298118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4009314" y="5978024"/>
                  <a:pt x="5623915" y="5947064"/>
                </a:cubicBezTo>
                <a:lnTo>
                  <a:pt x="8168400" y="5914173"/>
                </a:lnTo>
                <a:lnTo>
                  <a:pt x="8334742" y="5912754"/>
                </a:lnTo>
                <a:cubicBezTo>
                  <a:pt x="8334742" y="5912754"/>
                  <a:pt x="8388439" y="6102892"/>
                  <a:pt x="8343333" y="6362961"/>
                </a:cubicBezTo>
                <a:cubicBezTo>
                  <a:pt x="8485400" y="6298448"/>
                  <a:pt x="8852227" y="6052994"/>
                  <a:pt x="8951337" y="5912879"/>
                </a:cubicBezTo>
                <a:cubicBezTo>
                  <a:pt x="9038326" y="5910139"/>
                  <a:pt x="9349159" y="5918539"/>
                  <a:pt x="9710371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184288" y="5912702"/>
                  <a:pt x="11322659" y="5932366"/>
                  <a:pt x="11562333" y="5906085"/>
                </a:cubicBezTo>
                <a:cubicBezTo>
                  <a:pt x="11600776" y="5700565"/>
                  <a:pt x="11557900" y="4406975"/>
                  <a:pt x="11571244" y="2621674"/>
                </a:cubicBezTo>
                <a:cubicBezTo>
                  <a:pt x="11619605" y="1540406"/>
                  <a:pt x="11600677" y="601855"/>
                  <a:pt x="11561892" y="176313"/>
                </a:cubicBezTo>
                <a:cubicBezTo>
                  <a:pt x="11546315" y="5406"/>
                  <a:pt x="11461744" y="88152"/>
                  <a:pt x="11316429" y="70532"/>
                </a:cubicBezTo>
                <a:cubicBezTo>
                  <a:pt x="11171114" y="52912"/>
                  <a:pt x="10890051" y="86510"/>
                  <a:pt x="10689999" y="70591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7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59C4F-F01B-A5A9-7754-44853E99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V čem vám může pomoc IPS??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9538F6-026F-BA55-719D-C44CF1F5C8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Atlas školství</a:t>
            </a: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Vysoké školy, střední školy, ZŠ a jazykové školy v celé ČR | AtlasŠkolství.cz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B854FD6-76FA-2777-36B6-D0AC47379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429000"/>
            <a:ext cx="2340864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59C4F-F01B-A5A9-7754-44853E99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V čem vám může pomoc IPS??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9538F6-026F-BA55-719D-C44CF1F5C8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Statistika přijímacího řízení</a:t>
            </a: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www.vzdelavanivdatech.cz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423971-9CB1-1403-BFF6-5A25FFA8FD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sah obrázku vzor, čtverec, Symetrie, umění&#10;&#10;Popis byl vytvořen automaticky">
            <a:extLst>
              <a:ext uri="{FF2B5EF4-FFF2-40B4-BE49-F238E27FC236}">
                <a16:creationId xmlns:a16="http://schemas.microsoft.com/office/drawing/2014/main" id="{F8CF558E-E906-53B4-832C-215757DC2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7" y="3174520"/>
            <a:ext cx="2706538" cy="270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0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59C4F-F01B-A5A9-7754-44853E99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V čem vám může pomoc IPS??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9538F6-026F-BA55-719D-C44CF1F5C8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423971-9CB1-1403-BFF6-5A25FFA8FD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4C0A2CE-1D51-C839-A916-E52022AE688F}"/>
              </a:ext>
            </a:extLst>
          </p:cNvPr>
          <p:cNvSpPr txBox="1"/>
          <p:nvPr/>
        </p:nvSpPr>
        <p:spPr>
          <a:xfrm>
            <a:off x="1199072" y="2294474"/>
            <a:ext cx="79255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COMDI A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Modul A pro ZŠ | COMDI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E3286F5-40BA-57AA-C1DE-F7C5F0CA8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33" y="3254805"/>
            <a:ext cx="2471927" cy="24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59C4F-F01B-A5A9-7754-44853E99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2" y="558209"/>
            <a:ext cx="10333075" cy="1414131"/>
          </a:xfrm>
        </p:spPr>
        <p:txBody>
          <a:bodyPr/>
          <a:lstStyle/>
          <a:p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V čem vám </a:t>
            </a:r>
            <a:r>
              <a:rPr lang="cs-CZ" u="sng">
                <a:latin typeface="Arial" panose="020B0604020202020204" pitchFamily="34" charset="0"/>
                <a:cs typeface="Arial" panose="020B0604020202020204" pitchFamily="34" charset="0"/>
              </a:rPr>
              <a:t>může pomoci 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IPS??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9538F6-026F-BA55-719D-C44CF1F5C8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https://www.emiero.cz/</a:t>
            </a:r>
            <a:endParaRPr lang="cs-CZ" sz="18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http://infoabsolvent.cz/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423971-9CB1-1403-BFF6-5A25FFA8FD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http://www.testmojeplus.cz/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https://www.mujzivotposkole.cz/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F4249536-7541-247D-8281-8FF18F5731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67" y="3138232"/>
            <a:ext cx="1273299" cy="127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2">
            <a:extLst>
              <a:ext uri="{FF2B5EF4-FFF2-40B4-BE49-F238E27FC236}">
                <a16:creationId xmlns:a16="http://schemas.microsoft.com/office/drawing/2014/main" id="{F84352DE-04B3-AB7C-FAC6-84C34AE7F0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67" y="4534691"/>
            <a:ext cx="1303686" cy="127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3">
            <a:extLst>
              <a:ext uri="{FF2B5EF4-FFF2-40B4-BE49-F238E27FC236}">
                <a16:creationId xmlns:a16="http://schemas.microsoft.com/office/drawing/2014/main" id="{8655F3CA-8580-9013-B504-06AE9CFD7E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45" y="3138232"/>
            <a:ext cx="1211425" cy="128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4">
            <a:extLst>
              <a:ext uri="{FF2B5EF4-FFF2-40B4-BE49-F238E27FC236}">
                <a16:creationId xmlns:a16="http://schemas.microsoft.com/office/drawing/2014/main" id="{CE1D18A3-E1DC-5B79-49C9-3D684F61F0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45" y="4596565"/>
            <a:ext cx="1211425" cy="121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973912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0"/>
      </a:lt2>
      <a:accent1>
        <a:srgbClr val="D729E7"/>
      </a:accent1>
      <a:accent2>
        <a:srgbClr val="7617D5"/>
      </a:accent2>
      <a:accent3>
        <a:srgbClr val="3B2CE7"/>
      </a:accent3>
      <a:accent4>
        <a:srgbClr val="1756D5"/>
      </a:accent4>
      <a:accent5>
        <a:srgbClr val="29B7E7"/>
      </a:accent5>
      <a:accent6>
        <a:srgbClr val="15C2A5"/>
      </a:accent6>
      <a:hlink>
        <a:srgbClr val="3F8ABF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347</TotalTime>
  <Words>449</Words>
  <Application>Microsoft Office PowerPoint</Application>
  <PresentationFormat>Širokoúhlá obrazovka</PresentationFormat>
  <Paragraphs>96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The Hand</vt:lpstr>
      <vt:lpstr>The Serif Hand</vt:lpstr>
      <vt:lpstr>Times New Roman</vt:lpstr>
      <vt:lpstr>Wingdings</vt:lpstr>
      <vt:lpstr>ChitchatVTI</vt:lpstr>
      <vt:lpstr>Volba povolání</vt:lpstr>
      <vt:lpstr>Středoškolský  vzdělávací systém ČR</vt:lpstr>
      <vt:lpstr> SOU  SOŠ  Gymnázium  Lyceum</vt:lpstr>
      <vt:lpstr>Kdo mi může s mým rozhodnutím pomoci?</vt:lpstr>
      <vt:lpstr>Prezentace aplikace PowerPoint</vt:lpstr>
      <vt:lpstr>V čem vám může pomoc IPS??</vt:lpstr>
      <vt:lpstr>V čem vám může pomoc IPS??</vt:lpstr>
      <vt:lpstr>V čem vám může pomoc IPS??</vt:lpstr>
      <vt:lpstr>V čem vám může pomoci IPS??</vt:lpstr>
      <vt:lpstr>Přihláška na střední školu a příprava na přijímací zkoušku</vt:lpstr>
      <vt:lpstr>Přihláška na střední školu</vt:lpstr>
      <vt:lpstr>Systém pro podávání přihlášek</vt:lpstr>
      <vt:lpstr>  </vt:lpstr>
      <vt:lpstr>Motivační dopis k přihlášce na SŠ</vt:lpstr>
      <vt:lpstr> Motivační dopis Motivační dopis online a zdarma | europass.cz</vt:lpstr>
      <vt:lpstr>Příprava na přijímací zkoušky</vt:lpstr>
      <vt:lpstr> </vt:lpstr>
      <vt:lpstr> </vt:lpstr>
      <vt:lpstr>Příprava na přijímací zkoušky SŠ | Scio </vt:lpstr>
      <vt:lpstr>Děkuji za pozornost</vt:lpstr>
    </vt:vector>
  </TitlesOfParts>
  <Company>Úřad práce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Volba povolání</dc:title>
  <dc:creator>Šnajdrová Radka (UPU-LNA)</dc:creator>
  <cp:lastModifiedBy>Šnajdrová Radka (UPU-LNA)</cp:lastModifiedBy>
  <cp:revision>10</cp:revision>
  <dcterms:created xsi:type="dcterms:W3CDTF">2024-09-26T06:47:50Z</dcterms:created>
  <dcterms:modified xsi:type="dcterms:W3CDTF">2025-01-15T12:45:15Z</dcterms:modified>
</cp:coreProperties>
</file>